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handoutMasterIdLst>
    <p:handoutMasterId r:id="rId30"/>
  </p:handoutMasterIdLst>
  <p:sldIdLst>
    <p:sldId id="256" r:id="rId2"/>
    <p:sldId id="353" r:id="rId3"/>
    <p:sldId id="354" r:id="rId4"/>
    <p:sldId id="355" r:id="rId5"/>
    <p:sldId id="356" r:id="rId6"/>
    <p:sldId id="357" r:id="rId7"/>
    <p:sldId id="358" r:id="rId8"/>
    <p:sldId id="359" r:id="rId9"/>
    <p:sldId id="360" r:id="rId10"/>
    <p:sldId id="361" r:id="rId11"/>
    <p:sldId id="362" r:id="rId12"/>
    <p:sldId id="363" r:id="rId13"/>
    <p:sldId id="364" r:id="rId14"/>
    <p:sldId id="365" r:id="rId15"/>
    <p:sldId id="366" r:id="rId16"/>
    <p:sldId id="367" r:id="rId17"/>
    <p:sldId id="368" r:id="rId18"/>
    <p:sldId id="369" r:id="rId19"/>
    <p:sldId id="352" r:id="rId20"/>
    <p:sldId id="370" r:id="rId21"/>
    <p:sldId id="371" r:id="rId22"/>
    <p:sldId id="372" r:id="rId23"/>
    <p:sldId id="373" r:id="rId24"/>
    <p:sldId id="374" r:id="rId25"/>
    <p:sldId id="375" r:id="rId26"/>
    <p:sldId id="376" r:id="rId27"/>
    <p:sldId id="377" r:id="rId28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riel Bedell" initials="AB" lastIdx="1" clrIdx="0">
    <p:extLst>
      <p:ext uri="{19B8F6BF-5375-455C-9EA6-DF929625EA0E}">
        <p15:presenceInfo xmlns:p15="http://schemas.microsoft.com/office/powerpoint/2012/main" userId="S-1-5-21-3837145337-2859974858-601991928-1700" providerId="AD"/>
      </p:ext>
    </p:extLst>
  </p:cmAuthor>
  <p:cmAuthor id="2" name="Danielle Perkins" initials="DP" lastIdx="1" clrIdx="1">
    <p:extLst>
      <p:ext uri="{19B8F6BF-5375-455C-9EA6-DF929625EA0E}">
        <p15:presenceInfo xmlns:p15="http://schemas.microsoft.com/office/powerpoint/2012/main" userId="S-1-5-21-3837145337-2859974858-601991928-317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707" autoAdjust="0"/>
  </p:normalViewPr>
  <p:slideViewPr>
    <p:cSldViewPr>
      <p:cViewPr>
        <p:scale>
          <a:sx n="125" d="100"/>
          <a:sy n="125" d="100"/>
        </p:scale>
        <p:origin x="1116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3792" y="108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r>
              <a:rPr lang="en-US" dirty="0" smtClean="0"/>
              <a:t>The Loftin Firm, P.C.</a:t>
            </a:r>
          </a:p>
          <a:p>
            <a:r>
              <a:rPr lang="en-US" dirty="0" smtClean="0"/>
              <a:t>www.loftinfirm.com</a:t>
            </a:r>
          </a:p>
          <a:p>
            <a:r>
              <a:rPr lang="en-US" dirty="0" smtClean="0"/>
              <a:t>760.431.2111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90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4" y="9119474"/>
            <a:ext cx="35763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pPr lvl="0"/>
            <a:r>
              <a:rPr lang="en-US" dirty="0" smtClean="0"/>
              <a:t>© The Loftin Firm, P.C. 2015. All Rights Reserved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3"/>
          </p:nvPr>
        </p:nvSpPr>
        <p:spPr>
          <a:xfrm>
            <a:off x="4144191" y="9120713"/>
            <a:ext cx="3169753" cy="480494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r>
              <a:rPr lang="en-US" dirty="0" smtClean="0"/>
              <a:t>Page </a:t>
            </a:r>
            <a:fld id="{91D97F1D-A4FF-4B36-8905-2A849A0D285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47031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90" y="0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/>
          <a:lstStyle>
            <a:lvl1pPr algn="r">
              <a:defRPr sz="1200"/>
            </a:lvl1pPr>
          </a:lstStyle>
          <a:p>
            <a:fld id="{C66C95C8-D0AE-458C-948A-18FB349D88BD}" type="datetimeFigureOut">
              <a:rPr lang="en-US" smtClean="0"/>
              <a:pPr/>
              <a:t>12/28/2015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19138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851" tIns="47425" rIns="94851" bIns="4742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4851" tIns="47425" rIns="94851" bIns="47425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90" y="9119474"/>
            <a:ext cx="3169920" cy="480060"/>
          </a:xfrm>
          <a:prstGeom prst="rect">
            <a:avLst/>
          </a:prstGeom>
        </p:spPr>
        <p:txBody>
          <a:bodyPr vert="horz" lIns="94851" tIns="47425" rIns="94851" bIns="47425" rtlCol="0" anchor="b"/>
          <a:lstStyle>
            <a:lvl1pPr algn="r">
              <a:defRPr sz="1200"/>
            </a:lvl1pPr>
          </a:lstStyle>
          <a:p>
            <a:fld id="{9E6701CE-AD72-4EB6-A491-04918FECD3A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343159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19138"/>
            <a:ext cx="48006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6701CE-AD72-4EB6-A491-04918FECD3AA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964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533400" y="6356352"/>
            <a:ext cx="5486400" cy="365125"/>
          </a:xfrm>
        </p:spPr>
        <p:txBody>
          <a:bodyPr/>
          <a:lstStyle/>
          <a:p>
            <a:r>
              <a:rPr lang="en-US" dirty="0" smtClean="0"/>
              <a:t>© The Loftin Firm, P.C. 2015. All Rights Reserved</a:t>
            </a:r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1967-6BD3-40C6-904D-ABB72E59CA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The Loftin Firm, P.C. 2015. All Rights Reserved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1967-6BD3-40C6-904D-ABB72E59CA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The Loftin Firm, P.C. 2015. All Rights Reserved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1967-6BD3-40C6-904D-ABB72E59CA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The Loftin Firm, P.C. 2015. All Rights Reserved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1967-6BD3-40C6-904D-ABB72E59CA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The Loftin Firm, P.C. 2015. All Rights Reserved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1967-6BD3-40C6-904D-ABB72E59CA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The Loftin Firm, P.C. 2015. All Rights Reserved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1967-6BD3-40C6-904D-ABB72E59CA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The Loftin Firm, P.C. 2015. All Rights Reserved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1967-6BD3-40C6-904D-ABB72E59CA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The Loftin Firm, P.C. 2015. All Rights Reserved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1967-6BD3-40C6-904D-ABB72E59CA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The Loftin Firm, P.C. 2015. All Rights Reserved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1967-6BD3-40C6-904D-ABB72E59CA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The Loftin Firm, P.C. 2015. All Rights Reserved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E21967-6BD3-40C6-904D-ABB72E59CAC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The Loftin Firm, P.C. 2015. All Rights Reserved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/>
          <a:p>
            <a:fld id="{F1E21967-6BD3-40C6-904D-ABB72E59CAC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81000" y="6356352"/>
            <a:ext cx="5638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dirty="0" smtClean="0"/>
              <a:t>© The Loftin Firm, P.C. 2015. All Rights Reserved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E21967-6BD3-40C6-904D-ABB72E59CAC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 dirty="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800" dirty="0"/>
            </a:p>
          </p:txBody>
        </p:sp>
      </p:grp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20540"/>
            <a:ext cx="1676400" cy="84542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" pitchFamily="2" charset="2"/>
        <a:buChar char="§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" pitchFamily="2" charset="2"/>
        <a:buChar char="§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066800"/>
            <a:ext cx="7851648" cy="3200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PLAN YOUR LEASE AHEAD</a:t>
            </a:r>
            <a:br>
              <a:rPr lang="en-US" dirty="0" smtClean="0"/>
            </a:br>
            <a:r>
              <a:rPr lang="en-US" dirty="0" smtClean="0"/>
              <a:t>TO </a:t>
            </a:r>
            <a:br>
              <a:rPr lang="en-US" dirty="0" smtClean="0"/>
            </a:br>
            <a:r>
              <a:rPr lang="en-US" dirty="0" smtClean="0"/>
              <a:t>AVOID PROBLEMS LATER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7854696" cy="3292476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Prepared By:   </a:t>
            </a:r>
          </a:p>
          <a:p>
            <a:r>
              <a:rPr lang="en-US" dirty="0" smtClean="0"/>
              <a:t>L. Sue Loftin, Esq.</a:t>
            </a:r>
          </a:p>
          <a:p>
            <a:r>
              <a:rPr lang="en-US" dirty="0" smtClean="0"/>
              <a:t>The Loftin Firm, P.C.</a:t>
            </a:r>
          </a:p>
          <a:p>
            <a:r>
              <a:rPr lang="en-US" dirty="0" smtClean="0"/>
              <a:t> Fundamentals of Landlord-Tenant Law</a:t>
            </a:r>
          </a:p>
          <a:p>
            <a:r>
              <a:rPr lang="en-US" dirty="0" smtClean="0"/>
              <a:t>January 15, 2016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05800" cy="7620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Subleasing Continued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4572000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-US" sz="2200" dirty="0" smtClean="0"/>
              <a:t>1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The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sublease is for a period not less than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_______________months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and </a:t>
            </a:r>
          </a:p>
          <a:p>
            <a:pPr marL="0" lvl="0" indent="0" algn="just">
              <a:buNone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 The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sublease is for a period of not more than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_______months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and </a:t>
            </a:r>
          </a:p>
          <a:p>
            <a:pPr marL="0" lvl="0" indent="0" algn="just">
              <a:buNone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 The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subtenant is acceptable to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Owner, in Owner’s sole discretion; and 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 The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subtenant agrees in writing  to be bound by all the terms of this 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AGREEMENT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including without limitation, the 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__________________; 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The 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subtenant shall agree in writing that 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Owner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may, at its sole discretion and without prior notice to the 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LESSEE(S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other Party acting for the 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LESSEE(S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as Landlord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 enforce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terms of this 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AGREEMENT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including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without limitation, the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 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 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rights and responsibilities of the subtenant as though the 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LESSEE 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 </a:t>
            </a:r>
            <a:r>
              <a:rPr lang="en-US" sz="2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this Agreement, 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its own name or on behalf of the Landlord 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against the subtenant, including without limitation, the right to evict said subtenant; </a:t>
            </a:r>
            <a:r>
              <a:rPr lang="en-US" sz="21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endParaRPr lang="en-US" sz="21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7390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199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Subleasing Continued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06880"/>
            <a:ext cx="8229600" cy="4389120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 Owner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will look only to the 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LESSEE(S)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for payment of all rent, utilities and incidental service charges for the  Premises and not the subtenant. 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LESSEE(S)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shall remain solely responsible for the timely payment of 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MONTHLY BASE RENT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related charges for the Premises.  Except as otherwise required by law, the  Owner may, but is not required to, accept tenders of 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MONTHLY BASE RENT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any third party including, but not limited to, any renter or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sublessee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any acceptance of </a:t>
            </a:r>
            <a:r>
              <a:rPr lang="en-US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MONTHLY BASE RENT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from any renter or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sublessee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shall not create a landlord/tenant relationship between such renter and </a:t>
            </a:r>
            <a:r>
              <a:rPr lang="en-US" sz="2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sublessee</a:t>
            </a:r>
            <a:r>
              <a:rPr 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the Owner directly. 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7113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Assignment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Assignment means the Tenant is relieved of all responsibility and the replacement person or entity steps into the shoes of the Tenant.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77044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72312"/>
          </a:xfrm>
        </p:spPr>
        <p:txBody>
          <a:bodyPr>
            <a:noAutofit/>
          </a:bodyPr>
          <a:lstStyle/>
          <a:p>
            <a:pPr algn="ctr"/>
            <a:r>
              <a:rPr lang="en-US" sz="40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Covenant of Quiet Use and Enjoyment</a:t>
            </a:r>
            <a:endParaRPr lang="en-US" sz="40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This is an obligation of the Landlord whether or not it is in writing.</a:t>
            </a:r>
          </a:p>
          <a:p>
            <a:pPr marL="0" indent="0" algn="just">
              <a:buNone/>
            </a:pPr>
            <a:endParaRPr lang="en-US" sz="1600" dirty="0"/>
          </a:p>
          <a:p>
            <a:pPr marL="0" indent="0" algn="just">
              <a:buNone/>
            </a:pPr>
            <a:r>
              <a:rPr lang="en-US" dirty="0" smtClean="0"/>
              <a:t>The Covenant means that the Landlord will protect the Tenant’s rights to peaceful enjoyment of the premises free from such things as loud noises, debris, hazards, etc.</a:t>
            </a:r>
          </a:p>
          <a:p>
            <a:pPr marL="0" indent="0" algn="just">
              <a:buNone/>
            </a:pPr>
            <a:endParaRPr lang="en-US" sz="1600" dirty="0"/>
          </a:p>
          <a:p>
            <a:pPr marL="0" indent="0" algn="just">
              <a:buNone/>
            </a:pPr>
            <a:r>
              <a:rPr lang="en-US" dirty="0" smtClean="0"/>
              <a:t>It is recommended to place in the Rental Agreement and have the Tenant covenant to not disturb other Tenant’s Quiet Use and Enjoyment.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48075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Non-standard Provisions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Tenant Obligation to notify of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defect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Tenant obligation to not create hazardous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waste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Tenant obligation to carry insurance</a:t>
            </a: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Tenant obligation to indemnify and hold Landlord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armless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Disclosure that premises are not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secure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Limitation on uses of the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premises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8955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Tenant</a:t>
            </a:r>
            <a:b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</a:br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 “Check in &amp; out of Premises”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dirty="0" smtClean="0"/>
              <a:t>Photos of </a:t>
            </a:r>
            <a:r>
              <a:rPr lang="en-US" dirty="0" smtClean="0"/>
              <a:t>premises</a:t>
            </a:r>
            <a:endParaRPr lang="en-US" dirty="0" smtClean="0"/>
          </a:p>
          <a:p>
            <a:pPr algn="just"/>
            <a:r>
              <a:rPr lang="en-US" dirty="0" smtClean="0"/>
              <a:t>Form:</a:t>
            </a:r>
          </a:p>
          <a:p>
            <a:pPr marL="708660" lvl="1" indent="-342900" algn="just"/>
            <a:r>
              <a:rPr lang="en-US" dirty="0" smtClean="0"/>
              <a:t>List </a:t>
            </a:r>
            <a:r>
              <a:rPr lang="en-US" dirty="0" smtClean="0"/>
              <a:t>all personal property, e.g. appliances, smoke and </a:t>
            </a:r>
            <a:r>
              <a:rPr lang="en-US" dirty="0" smtClean="0"/>
              <a:t>gas detectors</a:t>
            </a:r>
            <a:endParaRPr lang="en-US" dirty="0" smtClean="0"/>
          </a:p>
          <a:p>
            <a:pPr marL="708660" lvl="1" indent="-342900" algn="just"/>
            <a:r>
              <a:rPr lang="en-US" dirty="0" smtClean="0"/>
              <a:t>For </a:t>
            </a:r>
            <a:r>
              <a:rPr lang="en-US" dirty="0" smtClean="0"/>
              <a:t>each room, no signs of mold, clean, condition of </a:t>
            </a:r>
            <a:r>
              <a:rPr lang="en-US" dirty="0" smtClean="0"/>
              <a:t>paint </a:t>
            </a:r>
            <a:r>
              <a:rPr lang="en-US" dirty="0" smtClean="0"/>
              <a:t>and </a:t>
            </a:r>
            <a:r>
              <a:rPr lang="en-US" dirty="0" smtClean="0"/>
              <a:t>flooring</a:t>
            </a:r>
            <a:endParaRPr lang="en-US" dirty="0" smtClean="0"/>
          </a:p>
          <a:p>
            <a:pPr marL="708660" lvl="1" indent="-342900" algn="just"/>
            <a:r>
              <a:rPr lang="en-US" dirty="0" smtClean="0"/>
              <a:t>For </a:t>
            </a:r>
            <a:r>
              <a:rPr lang="en-US" dirty="0" smtClean="0"/>
              <a:t>plumbing, e.g. water turn on all taps and flush  </a:t>
            </a:r>
            <a:r>
              <a:rPr lang="en-US" dirty="0" smtClean="0"/>
              <a:t>toilets</a:t>
            </a:r>
            <a:endParaRPr lang="en-US" dirty="0" smtClean="0"/>
          </a:p>
          <a:p>
            <a:pPr marL="708660" lvl="1" indent="-342900" algn="just"/>
            <a:r>
              <a:rPr lang="en-US" dirty="0" smtClean="0"/>
              <a:t>Don’t </a:t>
            </a:r>
            <a:r>
              <a:rPr lang="en-US" dirty="0" smtClean="0"/>
              <a:t>forget the </a:t>
            </a:r>
            <a:r>
              <a:rPr lang="en-US" dirty="0" smtClean="0"/>
              <a:t>outside</a:t>
            </a:r>
            <a:endParaRPr lang="en-US" dirty="0" smtClean="0"/>
          </a:p>
          <a:p>
            <a:pPr marL="365760" lvl="1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0523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Options to </a:t>
            </a:r>
            <a:r>
              <a:rPr lang="en-US" sz="4400" b="1" dirty="0" smtClean="0">
                <a:solidFill>
                  <a:schemeClr val="accent3">
                    <a:tint val="90000"/>
                    <a:satMod val="120000"/>
                  </a:schemeClr>
                </a:solidFill>
              </a:rPr>
              <a:t>Renew</a:t>
            </a:r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, </a:t>
            </a:r>
            <a:r>
              <a:rPr lang="en-US" sz="4400" b="1" dirty="0" smtClean="0">
                <a:solidFill>
                  <a:schemeClr val="accent3">
                    <a:tint val="90000"/>
                    <a:satMod val="120000"/>
                  </a:schemeClr>
                </a:solidFill>
              </a:rPr>
              <a:t/>
            </a:r>
            <a:br>
              <a:rPr lang="en-US" sz="4400" b="1" dirty="0" smtClean="0">
                <a:solidFill>
                  <a:schemeClr val="accent3">
                    <a:tint val="90000"/>
                    <a:satMod val="120000"/>
                  </a:schemeClr>
                </a:solidFill>
              </a:rPr>
            </a:br>
            <a:r>
              <a:rPr lang="en-US" sz="4400" b="1" dirty="0" smtClean="0">
                <a:solidFill>
                  <a:schemeClr val="accent3">
                    <a:tint val="90000"/>
                    <a:satMod val="120000"/>
                  </a:schemeClr>
                </a:solidFill>
              </a:rPr>
              <a:t>Extend</a:t>
            </a:r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, </a:t>
            </a:r>
            <a:r>
              <a:rPr lang="en-US" sz="4400" b="1" dirty="0" smtClean="0">
                <a:solidFill>
                  <a:schemeClr val="accent3">
                    <a:tint val="90000"/>
                    <a:satMod val="120000"/>
                  </a:schemeClr>
                </a:solidFill>
              </a:rPr>
              <a:t>Expand, or Terminate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General Comment</a:t>
            </a:r>
          </a:p>
          <a:p>
            <a:pPr algn="just"/>
            <a:r>
              <a:rPr lang="en-US" dirty="0" smtClean="0"/>
              <a:t>In </a:t>
            </a:r>
            <a:r>
              <a:rPr lang="en-US" dirty="0" smtClean="0"/>
              <a:t>writing with specifics for all 4 </a:t>
            </a:r>
            <a:r>
              <a:rPr lang="en-US" dirty="0" smtClean="0"/>
              <a:t>options</a:t>
            </a:r>
            <a:endParaRPr lang="en-US" dirty="0" smtClean="0"/>
          </a:p>
          <a:p>
            <a:pPr algn="just"/>
            <a:r>
              <a:rPr lang="en-US" dirty="0" smtClean="0"/>
              <a:t>Renew </a:t>
            </a:r>
            <a:r>
              <a:rPr lang="en-US" dirty="0" smtClean="0"/>
              <a:t>vs. Extend = New Rental Agreement </a:t>
            </a:r>
            <a:r>
              <a:rPr lang="en-US" dirty="0" smtClean="0"/>
              <a:t>or </a:t>
            </a:r>
            <a:r>
              <a:rPr lang="en-US" dirty="0" smtClean="0"/>
              <a:t>Written </a:t>
            </a:r>
            <a:r>
              <a:rPr lang="en-US" dirty="0" smtClean="0"/>
              <a:t>Amendment</a:t>
            </a:r>
            <a:endParaRPr lang="en-US" dirty="0" smtClean="0"/>
          </a:p>
          <a:p>
            <a:pPr marL="0" indent="0" algn="just">
              <a:buNone/>
            </a:pPr>
            <a:endParaRPr lang="en-US" sz="1600" dirty="0" smtClean="0"/>
          </a:p>
          <a:p>
            <a:pPr marL="0" indent="0" algn="ctr">
              <a:buNone/>
            </a:pPr>
            <a:r>
              <a:rPr lang="en-US" b="1" dirty="0" smtClean="0"/>
              <a:t>Residential vs. Commercial  </a:t>
            </a:r>
          </a:p>
          <a:p>
            <a:pPr algn="just"/>
            <a:r>
              <a:rPr lang="en-US" dirty="0" smtClean="0"/>
              <a:t>Expand </a:t>
            </a:r>
            <a:r>
              <a:rPr lang="en-US" dirty="0" smtClean="0"/>
              <a:t>generally applies to commercial</a:t>
            </a:r>
          </a:p>
          <a:p>
            <a:pPr marL="0" indent="0" algn="just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b="1" dirty="0" smtClean="0"/>
              <a:t>Termination</a:t>
            </a:r>
          </a:p>
          <a:p>
            <a:pPr algn="just"/>
            <a:r>
              <a:rPr lang="en-US" dirty="0" smtClean="0"/>
              <a:t>Termination is covered in Section </a:t>
            </a:r>
            <a:r>
              <a:rPr lang="en-US" dirty="0" smtClean="0"/>
              <a:t>V</a:t>
            </a: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258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Pets and Pet Agreements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Limit type of pets.</a:t>
            </a:r>
          </a:p>
          <a:p>
            <a:pPr algn="just"/>
            <a:r>
              <a:rPr lang="en-US" dirty="0" smtClean="0"/>
              <a:t>Can you limit all pets?  Senior Housing? </a:t>
            </a:r>
          </a:p>
          <a:p>
            <a:pPr algn="just"/>
            <a:r>
              <a:rPr lang="en-US" dirty="0" smtClean="0"/>
              <a:t>Service Animals/Disability/Therapy Animals.  Ask for certifications on animals and in some housing, can request doctors certification of Tenant’s need for the animal.  Commercial establishments must allow.</a:t>
            </a:r>
          </a:p>
          <a:p>
            <a:pPr algn="just"/>
            <a:r>
              <a:rPr lang="en-US" dirty="0" smtClean="0"/>
              <a:t>Charge for pets.</a:t>
            </a:r>
          </a:p>
          <a:p>
            <a:pPr algn="just"/>
            <a:r>
              <a:rPr lang="en-US" dirty="0" smtClean="0"/>
              <a:t>Require annual proof of vaccinations and license, e.g. dogs. </a:t>
            </a:r>
          </a:p>
          <a:p>
            <a:pPr algn="just"/>
            <a:r>
              <a:rPr lang="en-US" dirty="0" smtClean="0"/>
              <a:t>Take picture of animal.</a:t>
            </a:r>
          </a:p>
          <a:p>
            <a:pPr algn="just"/>
            <a:r>
              <a:rPr lang="en-US" dirty="0" smtClean="0"/>
              <a:t>Rules for Pets.</a:t>
            </a:r>
          </a:p>
          <a:p>
            <a:pPr marL="514350" indent="-514350" algn="just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57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5088"/>
            <a:ext cx="8229600" cy="1658112"/>
          </a:xfrm>
        </p:spPr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Oth</a:t>
            </a:r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er Issues, Comments &amp; Questions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Thank you for your attention.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53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tx2">
                    <a:lumMod val="75000"/>
                    <a:lumOff val="25000"/>
                  </a:schemeClr>
                </a:solidFill>
              </a:rPr>
              <a:t>IV.  LANDLORD AND TENANT OBLIGATIONS</a:t>
            </a:r>
            <a:endParaRPr lang="en-US" dirty="0">
              <a:solidFill>
                <a:schemeClr val="tx2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2715064"/>
          </a:xfrm>
        </p:spPr>
        <p:txBody>
          <a:bodyPr>
            <a:normAutofit fontScale="92500" lnSpcReduction="20000"/>
          </a:bodyPr>
          <a:lstStyle/>
          <a:p>
            <a:pPr marL="0" indent="0" algn="r">
              <a:buNone/>
            </a:pPr>
            <a:endParaRPr lang="en-US" b="1" dirty="0"/>
          </a:p>
          <a:p>
            <a:pPr marL="0" indent="0" algn="r">
              <a:buNone/>
            </a:pPr>
            <a:endParaRPr lang="en-US" b="1" dirty="0"/>
          </a:p>
          <a:p>
            <a:pPr lvl="0">
              <a:buClr>
                <a:srgbClr val="54A838"/>
              </a:buClr>
            </a:pPr>
            <a:r>
              <a:rPr lang="en-US" dirty="0">
                <a:solidFill>
                  <a:prstClr val="black"/>
                </a:solidFill>
              </a:rPr>
              <a:t>Prepared By:   </a:t>
            </a:r>
          </a:p>
          <a:p>
            <a:pPr lvl="0">
              <a:buClr>
                <a:srgbClr val="54A838"/>
              </a:buClr>
            </a:pPr>
            <a:r>
              <a:rPr lang="en-US" dirty="0">
                <a:solidFill>
                  <a:prstClr val="black"/>
                </a:solidFill>
              </a:rPr>
              <a:t>L. Sue Loftin, Esq.</a:t>
            </a:r>
          </a:p>
          <a:p>
            <a:pPr lvl="0">
              <a:buClr>
                <a:srgbClr val="54A838"/>
              </a:buClr>
            </a:pPr>
            <a:r>
              <a:rPr lang="en-US" dirty="0">
                <a:solidFill>
                  <a:prstClr val="black"/>
                </a:solidFill>
              </a:rPr>
              <a:t>The Loftin Firm, P.C.</a:t>
            </a:r>
          </a:p>
          <a:p>
            <a:pPr lvl="0">
              <a:buClr>
                <a:srgbClr val="54A838"/>
              </a:buClr>
            </a:pPr>
            <a:r>
              <a:rPr lang="en-US" dirty="0">
                <a:solidFill>
                  <a:prstClr val="black"/>
                </a:solidFill>
              </a:rPr>
              <a:t> Fundamentals of Landlord-Tenant Law</a:t>
            </a:r>
          </a:p>
          <a:p>
            <a:pPr lvl="0">
              <a:buClr>
                <a:srgbClr val="54A838"/>
              </a:buClr>
            </a:pPr>
            <a:r>
              <a:rPr lang="en-US" dirty="0">
                <a:solidFill>
                  <a:prstClr val="black"/>
                </a:solidFill>
              </a:rPr>
              <a:t>January 15, 2016</a:t>
            </a:r>
          </a:p>
          <a:p>
            <a:pPr marL="0" indent="0" algn="r">
              <a:buNone/>
            </a:pPr>
            <a:endParaRPr lang="en-US" b="1" dirty="0" smtClean="0"/>
          </a:p>
          <a:p>
            <a:pPr marL="0" indent="0" algn="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575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Property Leased</a:t>
            </a:r>
            <a:endParaRPr lang="en-US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3200" b="1" dirty="0" smtClean="0"/>
              <a:t>Description of Property Sounds Simple!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en-US" sz="2800" dirty="0" smtClean="0"/>
              <a:t>Address, Square Footage</a:t>
            </a:r>
            <a:r>
              <a:rPr lang="en-US" sz="2800" dirty="0" smtClean="0"/>
              <a:t>, and </a:t>
            </a:r>
            <a:r>
              <a:rPr lang="en-US" sz="2800" dirty="0" smtClean="0"/>
              <a:t>Legal </a:t>
            </a:r>
            <a:r>
              <a:rPr lang="en-US" sz="2800" dirty="0" smtClean="0"/>
              <a:t>Description.</a:t>
            </a:r>
            <a:endParaRPr lang="en-US" sz="2800" dirty="0" smtClean="0"/>
          </a:p>
          <a:p>
            <a:pPr algn="just"/>
            <a:r>
              <a:rPr lang="en-US" sz="2800" dirty="0" smtClean="0"/>
              <a:t>Are there other portions of the property that is or is not included?</a:t>
            </a:r>
          </a:p>
          <a:p>
            <a:pPr algn="just"/>
            <a:r>
              <a:rPr lang="en-US" sz="2800" dirty="0" smtClean="0"/>
              <a:t>Are there other items which are </a:t>
            </a:r>
            <a:r>
              <a:rPr lang="en-US" sz="2800" dirty="0" smtClean="0"/>
              <a:t>included </a:t>
            </a:r>
            <a:r>
              <a:rPr lang="en-US" sz="2800" dirty="0" smtClean="0"/>
              <a:t>or not included with the lease?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051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Landlord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Duty to Deliver Possession</a:t>
            </a:r>
            <a:endParaRPr lang="en-US" dirty="0"/>
          </a:p>
          <a:p>
            <a:pPr algn="just"/>
            <a:r>
              <a:rPr lang="en-US" dirty="0" smtClean="0"/>
              <a:t>Duty to Repair</a:t>
            </a:r>
          </a:p>
          <a:p>
            <a:pPr algn="just"/>
            <a:r>
              <a:rPr lang="en-US" dirty="0" smtClean="0"/>
              <a:t>Duty to Provide Quiet Enjoyment</a:t>
            </a:r>
          </a:p>
          <a:p>
            <a:pPr algn="just"/>
            <a:r>
              <a:rPr lang="en-US" dirty="0" smtClean="0"/>
              <a:t>Duty to </a:t>
            </a:r>
            <a:r>
              <a:rPr lang="en-US" dirty="0" smtClean="0"/>
              <a:t>Disclose</a:t>
            </a:r>
            <a:endParaRPr lang="en-US" dirty="0" smtClean="0"/>
          </a:p>
          <a:p>
            <a:pPr lvl="1" algn="just"/>
            <a:r>
              <a:rPr lang="en-US" dirty="0" smtClean="0"/>
              <a:t>Airport </a:t>
            </a:r>
            <a:r>
              <a:rPr lang="en-US" dirty="0" smtClean="0"/>
              <a:t>Noise</a:t>
            </a:r>
          </a:p>
          <a:p>
            <a:pPr lvl="1" algn="just"/>
            <a:r>
              <a:rPr lang="en-US" dirty="0" smtClean="0"/>
              <a:t>Hazardous </a:t>
            </a:r>
            <a:r>
              <a:rPr lang="en-US" dirty="0" smtClean="0"/>
              <a:t>Conditions</a:t>
            </a:r>
          </a:p>
          <a:p>
            <a:pPr lvl="1" algn="just"/>
            <a:r>
              <a:rPr lang="en-US" dirty="0" smtClean="0"/>
              <a:t>Meagan's </a:t>
            </a:r>
            <a:r>
              <a:rPr lang="en-US" dirty="0" smtClean="0"/>
              <a:t>Law</a:t>
            </a:r>
          </a:p>
          <a:p>
            <a:pPr lvl="1" algn="just"/>
            <a:r>
              <a:rPr lang="en-US" dirty="0" smtClean="0"/>
              <a:t>Intent </a:t>
            </a:r>
            <a:r>
              <a:rPr lang="en-US" dirty="0" smtClean="0"/>
              <a:t>to Sell Premises</a:t>
            </a:r>
          </a:p>
          <a:p>
            <a:pPr lvl="1" algn="just"/>
            <a:r>
              <a:rPr lang="en-US" dirty="0" smtClean="0"/>
              <a:t>Prohibition </a:t>
            </a:r>
            <a:r>
              <a:rPr lang="en-US" dirty="0" smtClean="0"/>
              <a:t>on Uses, Competition, etc.  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489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Landlord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Security Deposits</a:t>
            </a:r>
          </a:p>
          <a:p>
            <a:pPr algn="just"/>
            <a:r>
              <a:rPr lang="en-US" dirty="0" smtClean="0"/>
              <a:t>Security Deposits for Non-Payment of Rent or </a:t>
            </a:r>
            <a:r>
              <a:rPr lang="en-US" dirty="0" smtClean="0"/>
              <a:t>Damage</a:t>
            </a:r>
            <a:endParaRPr lang="en-US" dirty="0" smtClean="0"/>
          </a:p>
          <a:p>
            <a:pPr algn="just"/>
            <a:r>
              <a:rPr lang="en-US" dirty="0" smtClean="0"/>
              <a:t>Collecting and </a:t>
            </a:r>
            <a:r>
              <a:rPr lang="en-US" dirty="0" smtClean="0"/>
              <a:t>Retaining</a:t>
            </a:r>
            <a:endParaRPr lang="en-US" dirty="0" smtClean="0"/>
          </a:p>
          <a:p>
            <a:pPr algn="just"/>
            <a:r>
              <a:rPr lang="en-US" dirty="0" smtClean="0"/>
              <a:t>Returning </a:t>
            </a:r>
            <a:r>
              <a:rPr lang="en-US" dirty="0" smtClean="0"/>
              <a:t>Legally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Fair Credit Reporting</a:t>
            </a:r>
          </a:p>
          <a:p>
            <a:pPr algn="just"/>
            <a:r>
              <a:rPr lang="en-US" dirty="0" smtClean="0"/>
              <a:t>Be </a:t>
            </a:r>
            <a:r>
              <a:rPr lang="en-US" dirty="0" smtClean="0"/>
              <a:t>Careful</a:t>
            </a:r>
            <a:endParaRPr lang="en-US" dirty="0" smtClean="0"/>
          </a:p>
          <a:p>
            <a:pPr algn="just"/>
            <a:r>
              <a:rPr lang="en-US" dirty="0" smtClean="0"/>
              <a:t>Make sure there is a disclosure in the Rental Agreement that you will report late </a:t>
            </a:r>
            <a:r>
              <a:rPr lang="en-US" dirty="0" smtClean="0"/>
              <a:t>payments</a:t>
            </a:r>
            <a:endParaRPr lang="en-US" dirty="0" smtClean="0"/>
          </a:p>
          <a:p>
            <a:pPr marL="0" indent="0" algn="just">
              <a:buNone/>
            </a:pPr>
            <a:endParaRPr lang="en-US" dirty="0" smtClean="0"/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018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Landlord Other Issues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 smtClean="0"/>
              <a:t>Management of Premises</a:t>
            </a:r>
          </a:p>
          <a:p>
            <a:pPr marL="0" indent="0" algn="just">
              <a:buNone/>
            </a:pPr>
            <a:r>
              <a:rPr lang="en-US" dirty="0" smtClean="0"/>
              <a:t>Management Team needs to be familiar with the Rental Agreement &amp; Terms of Tenancy.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Management Team needs to be educated regarding discrimination, collection policies, repair policies.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r>
              <a:rPr lang="en-US" dirty="0" smtClean="0"/>
              <a:t>Vetting the prospective tenant is critical.  Check credit, references, employment or other income.</a:t>
            </a:r>
          </a:p>
          <a:p>
            <a:pPr marL="0" indent="0" algn="just">
              <a:buNone/>
            </a:pPr>
            <a:endParaRPr lang="en-US" dirty="0"/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237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Tenant 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Duty to Occupy</a:t>
            </a:r>
          </a:p>
          <a:p>
            <a:pPr algn="just"/>
            <a:r>
              <a:rPr lang="en-US" dirty="0" smtClean="0"/>
              <a:t>Duty to Pay Rent</a:t>
            </a:r>
          </a:p>
          <a:p>
            <a:pPr algn="just"/>
            <a:r>
              <a:rPr lang="en-US" dirty="0" smtClean="0"/>
              <a:t>Duty to Maintain the Premises</a:t>
            </a:r>
          </a:p>
          <a:p>
            <a:pPr algn="just"/>
            <a:r>
              <a:rPr lang="en-US" dirty="0" smtClean="0"/>
              <a:t>Duty to Notify Landlord, if additional persons move into </a:t>
            </a:r>
            <a:r>
              <a:rPr lang="en-US" dirty="0" smtClean="0"/>
              <a:t>Premises</a:t>
            </a:r>
            <a:endParaRPr lang="en-US" dirty="0" smtClean="0"/>
          </a:p>
          <a:p>
            <a:pPr algn="just"/>
            <a:r>
              <a:rPr lang="en-US" dirty="0" smtClean="0"/>
              <a:t>Duty to Notify Landlord, if repair is required, needs to   be in the lease</a:t>
            </a:r>
          </a:p>
          <a:p>
            <a:pPr algn="just"/>
            <a:r>
              <a:rPr lang="en-US" dirty="0" smtClean="0"/>
              <a:t>Duty to follow all Rental Agreement Terms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6939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Holdover Tenant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dirty="0" smtClean="0"/>
              <a:t>A “Holdover Tenant” is a tenant who does not move out on the termination date of the Rental Agreement and there is no agreement to remain</a:t>
            </a:r>
            <a:r>
              <a:rPr lang="en-US" dirty="0" smtClean="0"/>
              <a:t>. </a:t>
            </a:r>
            <a:endParaRPr lang="en-US" dirty="0"/>
          </a:p>
          <a:p>
            <a:pPr algn="just"/>
            <a:r>
              <a:rPr lang="en-US" dirty="0" smtClean="0"/>
              <a:t>Send a notice at least 30 days prior to Rental Agreement termination </a:t>
            </a:r>
            <a:r>
              <a:rPr lang="en-US" dirty="0" smtClean="0"/>
              <a:t>date</a:t>
            </a:r>
            <a:endParaRPr lang="en-US" dirty="0" smtClean="0"/>
          </a:p>
          <a:p>
            <a:pPr algn="just"/>
            <a:r>
              <a:rPr lang="en-US" dirty="0" smtClean="0"/>
              <a:t>Have a Holdover provision in the Rental </a:t>
            </a:r>
            <a:r>
              <a:rPr lang="en-US" dirty="0" smtClean="0"/>
              <a:t>Agreement</a:t>
            </a:r>
            <a:endParaRPr lang="en-US" dirty="0" smtClean="0"/>
          </a:p>
          <a:p>
            <a:pPr algn="just"/>
            <a:r>
              <a:rPr lang="en-US" dirty="0" smtClean="0"/>
              <a:t>Send a notice to surrender premises, the day after the termination </a:t>
            </a:r>
            <a:r>
              <a:rPr lang="en-US" dirty="0" smtClean="0"/>
              <a:t>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99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Tenant Abandons Premises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dirty="0" smtClean="0"/>
              <a:t>The Tenant Abandonment will be handled in Section V. </a:t>
            </a:r>
          </a:p>
          <a:p>
            <a:pPr marL="0" indent="0" algn="just">
              <a:buNone/>
            </a:pPr>
            <a:endParaRPr lang="en-US" sz="1600" dirty="0"/>
          </a:p>
          <a:p>
            <a:pPr marL="0" indent="0" algn="ctr">
              <a:buNone/>
            </a:pPr>
            <a:r>
              <a:rPr lang="en-US" b="1" dirty="0" smtClean="0"/>
              <a:t>General Comments </a:t>
            </a:r>
          </a:p>
          <a:p>
            <a:pPr algn="just"/>
            <a:r>
              <a:rPr lang="en-US" dirty="0" smtClean="0"/>
              <a:t>Provide in the Rental Agreement the specific actions that will be taken if the Tenant Abandons the </a:t>
            </a:r>
            <a:r>
              <a:rPr lang="en-US" dirty="0" smtClean="0"/>
              <a:t>Premises</a:t>
            </a:r>
            <a:endParaRPr lang="en-US" dirty="0" smtClean="0"/>
          </a:p>
          <a:p>
            <a:pPr algn="just"/>
            <a:r>
              <a:rPr lang="en-US" dirty="0" smtClean="0"/>
              <a:t>Require Notice in the Rental Agreement if the Tenant is going to be absent for a specified length of </a:t>
            </a:r>
            <a:r>
              <a:rPr lang="en-US" dirty="0" smtClean="0"/>
              <a:t>time</a:t>
            </a:r>
            <a:endParaRPr lang="en-US" dirty="0" smtClean="0"/>
          </a:p>
          <a:p>
            <a:pPr algn="just"/>
            <a:r>
              <a:rPr lang="en-US" dirty="0" smtClean="0"/>
              <a:t>Explain what will happen to personal property left behind, if </a:t>
            </a:r>
            <a:r>
              <a:rPr lang="en-US" dirty="0" smtClean="0"/>
              <a:t>any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6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Other Obligations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2672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dirty="0" smtClean="0"/>
              <a:t>Other obligations are generally created in the Rental Agreement.</a:t>
            </a:r>
          </a:p>
          <a:p>
            <a:pPr algn="just"/>
            <a:r>
              <a:rPr lang="en-US" sz="2800" dirty="0" smtClean="0"/>
              <a:t>Not working on vehicles on the premises</a:t>
            </a:r>
          </a:p>
          <a:p>
            <a:pPr algn="just"/>
            <a:r>
              <a:rPr lang="en-US" sz="2800" dirty="0" smtClean="0"/>
              <a:t>Not disposing of hazardous waste on the premises</a:t>
            </a:r>
          </a:p>
          <a:p>
            <a:pPr algn="just"/>
            <a:r>
              <a:rPr lang="en-US" sz="2800" dirty="0" smtClean="0"/>
              <a:t>Not making alternations to the </a:t>
            </a:r>
            <a:r>
              <a:rPr lang="en-US" sz="2800" dirty="0" smtClean="0"/>
              <a:t>premises</a:t>
            </a:r>
            <a:endParaRPr lang="en-US" sz="2800" dirty="0" smtClean="0"/>
          </a:p>
          <a:p>
            <a:pPr algn="just"/>
            <a:r>
              <a:rPr lang="en-US" sz="2800" dirty="0" smtClean="0"/>
              <a:t>Not violating noise </a:t>
            </a:r>
            <a:r>
              <a:rPr lang="en-US" sz="2800" dirty="0" smtClean="0"/>
              <a:t>regulations</a:t>
            </a:r>
          </a:p>
          <a:p>
            <a:pPr algn="just"/>
            <a:r>
              <a:rPr lang="en-US" sz="2800" dirty="0" smtClean="0"/>
              <a:t>Following the local, state and federal laws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2309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Comments &amp; Questions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Thank you for your attention!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879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Parties to the Lease</a:t>
            </a:r>
            <a:endParaRPr lang="en-US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b="1" dirty="0" smtClean="0"/>
              <a:t>Lessor</a:t>
            </a:r>
            <a:r>
              <a:rPr lang="en-US" dirty="0" smtClean="0"/>
              <a:t>:  Individual, Entity, Management Company</a:t>
            </a:r>
          </a:p>
          <a:p>
            <a:pPr lvl="1" algn="just"/>
            <a:r>
              <a:rPr lang="en-US" dirty="0" smtClean="0"/>
              <a:t>Individual:  Are all individual owners disclosed and signing the lease?</a:t>
            </a:r>
          </a:p>
          <a:p>
            <a:pPr lvl="1" algn="just"/>
            <a:r>
              <a:rPr lang="en-US" dirty="0" smtClean="0"/>
              <a:t>Entity:  What type of entity and who has authority to bind the Entity?</a:t>
            </a:r>
          </a:p>
          <a:p>
            <a:pPr lvl="1" algn="just"/>
            <a:r>
              <a:rPr lang="en-US" dirty="0" smtClean="0"/>
              <a:t>Management </a:t>
            </a:r>
            <a:r>
              <a:rPr lang="en-US" dirty="0" smtClean="0"/>
              <a:t>Company</a:t>
            </a:r>
            <a:r>
              <a:rPr lang="en-US" dirty="0" smtClean="0"/>
              <a:t>:  Does the Management company have authority to execute the Lease?</a:t>
            </a:r>
          </a:p>
          <a:p>
            <a:pPr algn="just"/>
            <a:r>
              <a:rPr lang="en-US" b="1" dirty="0" smtClean="0"/>
              <a:t>Lessee</a:t>
            </a:r>
            <a:r>
              <a:rPr lang="en-US" dirty="0" smtClean="0"/>
              <a:t>:  Individual or Entity</a:t>
            </a:r>
          </a:p>
          <a:p>
            <a:pPr lvl="1" algn="just"/>
            <a:r>
              <a:rPr lang="en-US" dirty="0" smtClean="0"/>
              <a:t>Individual:  Above, plus are all occupants signers on the lease?</a:t>
            </a:r>
          </a:p>
          <a:p>
            <a:pPr lvl="1" algn="just"/>
            <a:r>
              <a:rPr lang="en-US" dirty="0" smtClean="0"/>
              <a:t>Entity:  Above, plus request and review Entity documents, and request “Good Standing” certificate.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73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Monthly Rent &amp; Late Fees</a:t>
            </a:r>
            <a:endParaRPr lang="en-US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b="1" dirty="0" smtClean="0"/>
              <a:t>Monthly </a:t>
            </a:r>
            <a:r>
              <a:rPr lang="en-US" b="1" dirty="0" smtClean="0"/>
              <a:t>Rent</a:t>
            </a:r>
            <a:endParaRPr lang="en-US" b="1" dirty="0" smtClean="0"/>
          </a:p>
          <a:p>
            <a:pPr lvl="1" algn="just"/>
            <a:r>
              <a:rPr lang="en-US" dirty="0" smtClean="0"/>
              <a:t>List what is included in the Rental </a:t>
            </a:r>
            <a:r>
              <a:rPr lang="en-US" dirty="0" smtClean="0"/>
              <a:t>Amount</a:t>
            </a:r>
            <a:endParaRPr lang="en-US" dirty="0" smtClean="0"/>
          </a:p>
          <a:p>
            <a:pPr lvl="1" algn="just"/>
            <a:r>
              <a:rPr lang="en-US" dirty="0" smtClean="0"/>
              <a:t>List what is not included in the Rental </a:t>
            </a:r>
            <a:r>
              <a:rPr lang="en-US" dirty="0" smtClean="0"/>
              <a:t>Amount</a:t>
            </a:r>
            <a:endParaRPr lang="en-US" dirty="0" smtClean="0"/>
          </a:p>
          <a:p>
            <a:pPr algn="just"/>
            <a:r>
              <a:rPr lang="en-US" b="1" dirty="0" smtClean="0"/>
              <a:t>Late </a:t>
            </a:r>
            <a:r>
              <a:rPr lang="en-US" b="1" dirty="0" smtClean="0"/>
              <a:t>Fees</a:t>
            </a:r>
            <a:endParaRPr lang="en-US" b="1" dirty="0" smtClean="0"/>
          </a:p>
          <a:p>
            <a:pPr lvl="1" algn="just"/>
            <a:r>
              <a:rPr lang="en-US" dirty="0" smtClean="0"/>
              <a:t>Be specific as to due date for </a:t>
            </a:r>
            <a:r>
              <a:rPr lang="en-US" dirty="0" smtClean="0"/>
              <a:t>Rent, </a:t>
            </a:r>
            <a:r>
              <a:rPr lang="en-US" dirty="0" smtClean="0"/>
              <a:t>and where payment is to be </a:t>
            </a:r>
            <a:r>
              <a:rPr lang="en-US" dirty="0" smtClean="0"/>
              <a:t>sent</a:t>
            </a:r>
            <a:endParaRPr lang="en-US" dirty="0" smtClean="0"/>
          </a:p>
          <a:p>
            <a:pPr lvl="1" algn="just"/>
            <a:r>
              <a:rPr lang="en-US" dirty="0" smtClean="0"/>
              <a:t>Be specific about the day and time Rent will be considered late, e.g. 5</a:t>
            </a:r>
            <a:r>
              <a:rPr lang="en-US" baseline="30000" dirty="0" smtClean="0"/>
              <a:t>th</a:t>
            </a:r>
            <a:r>
              <a:rPr lang="en-US" dirty="0" smtClean="0"/>
              <a:t> of the month after 5:00 </a:t>
            </a:r>
            <a:r>
              <a:rPr lang="en-US" dirty="0" err="1" smtClean="0"/>
              <a:t>p.m</a:t>
            </a:r>
            <a:endParaRPr lang="en-US" dirty="0" smtClean="0"/>
          </a:p>
          <a:p>
            <a:pPr lvl="1" algn="just"/>
            <a:r>
              <a:rPr lang="en-US" dirty="0" smtClean="0"/>
              <a:t>Charge the late fee on the date it is </a:t>
            </a:r>
            <a:r>
              <a:rPr lang="en-US" dirty="0" smtClean="0"/>
              <a:t>late, </a:t>
            </a:r>
            <a:r>
              <a:rPr lang="en-US" dirty="0" smtClean="0"/>
              <a:t>and send a written notice that the fee has been </a:t>
            </a:r>
            <a:r>
              <a:rPr lang="en-US" dirty="0" smtClean="0"/>
              <a:t>charged</a:t>
            </a:r>
            <a:endParaRPr lang="en-US" dirty="0" smtClean="0"/>
          </a:p>
          <a:p>
            <a:pPr lvl="1" algn="just"/>
            <a:r>
              <a:rPr lang="en-US" dirty="0" smtClean="0"/>
              <a:t>Include in the Rental Terms that Late Fees will be “additional rent” when </a:t>
            </a:r>
            <a:r>
              <a:rPr lang="en-US" dirty="0" smtClean="0"/>
              <a:t>charged</a:t>
            </a:r>
            <a:endParaRPr lang="en-US" dirty="0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578059" y="591235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517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Rental Terms</a:t>
            </a:r>
            <a:endParaRPr lang="en-US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400" dirty="0" smtClean="0"/>
              <a:t>Use of pre-printed </a:t>
            </a:r>
            <a:r>
              <a:rPr lang="en-US" sz="2400" dirty="0" smtClean="0"/>
              <a:t>forms</a:t>
            </a:r>
            <a:endParaRPr lang="en-US" sz="2400" dirty="0" smtClean="0"/>
          </a:p>
          <a:p>
            <a:pPr algn="just"/>
            <a:r>
              <a:rPr lang="en-US" sz="2400" dirty="0" smtClean="0"/>
              <a:t>Use of prior rental agreements for the same or different </a:t>
            </a:r>
            <a:r>
              <a:rPr lang="en-US" sz="2400" dirty="0" smtClean="0"/>
              <a:t>properties</a:t>
            </a:r>
            <a:endParaRPr lang="en-US" sz="2400" dirty="0" smtClean="0"/>
          </a:p>
          <a:p>
            <a:pPr algn="just"/>
            <a:r>
              <a:rPr lang="en-US" sz="2400" dirty="0" smtClean="0"/>
              <a:t>Be specific:</a:t>
            </a:r>
          </a:p>
          <a:p>
            <a:pPr lvl="1" algn="just"/>
            <a:r>
              <a:rPr lang="en-US" dirty="0" smtClean="0"/>
              <a:t>Date &amp; Time of commencement and termination </a:t>
            </a:r>
            <a:r>
              <a:rPr lang="en-US" dirty="0" smtClean="0"/>
              <a:t>dates</a:t>
            </a:r>
            <a:endParaRPr lang="en-US" dirty="0" smtClean="0"/>
          </a:p>
          <a:p>
            <a:pPr lvl="1" algn="just"/>
            <a:r>
              <a:rPr lang="en-US" dirty="0" smtClean="0"/>
              <a:t>Termination prior to termination </a:t>
            </a:r>
            <a:r>
              <a:rPr lang="en-US" dirty="0" smtClean="0"/>
              <a:t>dates</a:t>
            </a:r>
            <a:endParaRPr lang="en-US" dirty="0" smtClean="0"/>
          </a:p>
          <a:p>
            <a:pPr lvl="1" algn="just"/>
            <a:r>
              <a:rPr lang="en-US" dirty="0" smtClean="0"/>
              <a:t>How disputes will be </a:t>
            </a:r>
            <a:r>
              <a:rPr lang="en-US" dirty="0" smtClean="0"/>
              <a:t>resolved</a:t>
            </a:r>
            <a:endParaRPr lang="en-US" dirty="0" smtClean="0"/>
          </a:p>
          <a:p>
            <a:pPr lvl="1" algn="just"/>
            <a:r>
              <a:rPr lang="en-US" dirty="0" smtClean="0"/>
              <a:t>Disclosure of physical conditions of the premises</a:t>
            </a:r>
          </a:p>
          <a:p>
            <a:pPr lvl="1" algn="just"/>
            <a:r>
              <a:rPr lang="en-US" dirty="0" smtClean="0"/>
              <a:t>Specify who is responsible for what aspects of the </a:t>
            </a:r>
            <a:r>
              <a:rPr lang="en-US" dirty="0" smtClean="0"/>
              <a:t>premises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268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Utility Charges</a:t>
            </a:r>
            <a:endParaRPr lang="en-US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Include in the rental agreement whether the lessor or the lessee pays for utility </a:t>
            </a:r>
            <a:r>
              <a:rPr lang="en-US" dirty="0" smtClean="0"/>
              <a:t>charges</a:t>
            </a:r>
            <a:endParaRPr lang="en-US" dirty="0" smtClean="0"/>
          </a:p>
          <a:p>
            <a:pPr algn="just"/>
            <a:r>
              <a:rPr lang="en-US" dirty="0" smtClean="0"/>
              <a:t>Issue for Common Interest Developments</a:t>
            </a:r>
          </a:p>
          <a:p>
            <a:pPr lvl="1" algn="just"/>
            <a:r>
              <a:rPr lang="en-US" dirty="0" smtClean="0"/>
              <a:t>What, if any, utilities are included in your HOA Dues</a:t>
            </a:r>
          </a:p>
          <a:p>
            <a:pPr algn="just"/>
            <a:r>
              <a:rPr lang="en-US" dirty="0" smtClean="0"/>
              <a:t>Issue for Commercial Leases</a:t>
            </a:r>
          </a:p>
          <a:p>
            <a:pPr lvl="1" algn="just"/>
            <a:r>
              <a:rPr lang="en-US" dirty="0" smtClean="0"/>
              <a:t>Common Area Utilities, e.g. Triple Net Lease</a:t>
            </a:r>
          </a:p>
          <a:p>
            <a:pPr lvl="1" algn="just"/>
            <a:r>
              <a:rPr lang="en-US" dirty="0" smtClean="0"/>
              <a:t>Individual Lessees usage within the space</a:t>
            </a:r>
          </a:p>
          <a:p>
            <a:pPr algn="just"/>
            <a:r>
              <a:rPr lang="en-US" dirty="0" smtClean="0"/>
              <a:t>Issue for development which operates private </a:t>
            </a:r>
            <a:r>
              <a:rPr lang="en-US" dirty="0" smtClean="0"/>
              <a:t>utility</a:t>
            </a:r>
            <a:endParaRPr lang="en-US" dirty="0" smtClean="0"/>
          </a:p>
          <a:p>
            <a:pPr lvl="1" algn="just"/>
            <a:r>
              <a:rPr lang="en-US" dirty="0" smtClean="0"/>
              <a:t>Master Meter/Sub-Meter</a:t>
            </a:r>
          </a:p>
          <a:p>
            <a:pPr lvl="1" algn="just"/>
            <a:r>
              <a:rPr lang="en-US" dirty="0" smtClean="0"/>
              <a:t>Right to Disconnect Utilities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408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Conditions Affecting Habitability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b="1" dirty="0" smtClean="0"/>
              <a:t>Code </a:t>
            </a:r>
            <a:r>
              <a:rPr lang="en-US" b="1" dirty="0" smtClean="0"/>
              <a:t>Violations</a:t>
            </a:r>
            <a:endParaRPr lang="en-US" b="1" dirty="0" smtClean="0"/>
          </a:p>
          <a:p>
            <a:pPr lvl="1" algn="just"/>
            <a:r>
              <a:rPr lang="en-US" dirty="0" smtClean="0"/>
              <a:t>Know which governmental codes are applicable to the </a:t>
            </a:r>
            <a:r>
              <a:rPr lang="en-US" dirty="0" smtClean="0"/>
              <a:t>Property</a:t>
            </a:r>
            <a:endParaRPr lang="en-US" dirty="0" smtClean="0"/>
          </a:p>
          <a:p>
            <a:pPr lvl="1" algn="just"/>
            <a:r>
              <a:rPr lang="en-US" dirty="0" smtClean="0"/>
              <a:t>“</a:t>
            </a:r>
            <a:r>
              <a:rPr lang="en-US" i="1" dirty="0" smtClean="0"/>
              <a:t>substantial breach [of landlord’s obligation] means the </a:t>
            </a:r>
            <a:r>
              <a:rPr lang="en-US" b="1" i="1" dirty="0" smtClean="0"/>
              <a:t>failure of the landlord to comply with applicable building and housing code standards which materially affect health and safety.  </a:t>
            </a:r>
            <a:r>
              <a:rPr lang="en-US" i="1" dirty="0" smtClean="0"/>
              <a:t>CA Code of Civil Procedure § 1174.2 (c); CA Civil Code </a:t>
            </a:r>
            <a:r>
              <a:rPr lang="en-US" i="1" dirty="0" smtClean="0"/>
              <a:t>1941</a:t>
            </a:r>
            <a:endParaRPr lang="en-US" dirty="0" smtClean="0"/>
          </a:p>
          <a:p>
            <a:pPr lvl="1" algn="just"/>
            <a:r>
              <a:rPr lang="en-US" dirty="0" smtClean="0"/>
              <a:t>Most common defense in unlawful </a:t>
            </a:r>
            <a:r>
              <a:rPr lang="en-US" dirty="0" smtClean="0"/>
              <a:t>detainer</a:t>
            </a:r>
            <a:endParaRPr lang="en-US" dirty="0" smtClean="0"/>
          </a:p>
          <a:p>
            <a:pPr algn="just"/>
            <a:r>
              <a:rPr lang="en-US" b="1" dirty="0" smtClean="0"/>
              <a:t>ADA Compliance </a:t>
            </a:r>
            <a:r>
              <a:rPr lang="en-US" b="1" dirty="0" smtClean="0"/>
              <a:t>Requirements</a:t>
            </a:r>
            <a:endParaRPr lang="en-US" b="1" dirty="0" smtClean="0"/>
          </a:p>
          <a:p>
            <a:pPr marL="0" indent="0" algn="just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743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524000"/>
          </a:xfrm>
        </p:spPr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Timelines and Promises to</a:t>
            </a:r>
            <a:b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</a:br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Repair, Clean, or Improve Property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68880"/>
            <a:ext cx="8229600" cy="438912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b="1" dirty="0" smtClean="0"/>
              <a:t>Prior to Occupancy:  </a:t>
            </a:r>
            <a:r>
              <a:rPr lang="en-US" sz="2400" dirty="0" smtClean="0"/>
              <a:t>The Rental Agreement must be specific as to exactly what will be done, how long it will take and whether or not occupancy can commence </a:t>
            </a:r>
            <a:r>
              <a:rPr lang="en-US" sz="2400" i="1" dirty="0" smtClean="0"/>
              <a:t>before or after</a:t>
            </a:r>
            <a:r>
              <a:rPr lang="en-US" sz="2400" dirty="0" smtClean="0"/>
              <a:t> work is </a:t>
            </a:r>
            <a:r>
              <a:rPr lang="en-US" sz="2400" dirty="0" smtClean="0"/>
              <a:t>complete.</a:t>
            </a:r>
            <a:endParaRPr lang="en-US" sz="2400" b="1" dirty="0" smtClean="0"/>
          </a:p>
          <a:p>
            <a:pPr marL="0" indent="0" algn="just">
              <a:buNone/>
            </a:pPr>
            <a:r>
              <a:rPr lang="en-US" sz="2400" b="1" dirty="0" smtClean="0"/>
              <a:t>After Occupancy:  </a:t>
            </a:r>
            <a:r>
              <a:rPr lang="en-US" sz="2400" dirty="0" smtClean="0"/>
              <a:t>The Rental Agreement must clearly delineate the obligations of each party for repair, cleaning and improvements of the </a:t>
            </a:r>
            <a:r>
              <a:rPr lang="en-US" sz="2400" dirty="0" smtClean="0"/>
              <a:t>Property. </a:t>
            </a:r>
            <a:endParaRPr lang="en-US" sz="2400" dirty="0" smtClean="0"/>
          </a:p>
          <a:p>
            <a:pPr marL="0" indent="0" algn="just">
              <a:buNone/>
            </a:pPr>
            <a:r>
              <a:rPr lang="en-US" sz="2400" b="1" dirty="0" smtClean="0"/>
              <a:t>Essential Provision</a:t>
            </a:r>
            <a:r>
              <a:rPr lang="en-US" sz="2400" dirty="0" smtClean="0"/>
              <a:t>:  Provide a time frame, e.g. 10 days, BUT clearly state that is an estimate and the actual time will depend upon the work </a:t>
            </a:r>
            <a:r>
              <a:rPr lang="en-US" sz="2400" dirty="0" smtClean="0"/>
              <a:t>required.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50611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b="1" dirty="0">
                <a:solidFill>
                  <a:schemeClr val="accent3">
                    <a:tint val="90000"/>
                    <a:satMod val="120000"/>
                  </a:schemeClr>
                </a:solidFill>
              </a:rPr>
              <a:t>Rules for Subleasing/Assignment</a:t>
            </a:r>
            <a:endParaRPr lang="en-US" sz="4400" b="1" dirty="0">
              <a:solidFill>
                <a:schemeClr val="accent3">
                  <a:tint val="90000"/>
                  <a:satMod val="12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 smtClean="0"/>
              <a:t>Subleasing</a:t>
            </a:r>
            <a:endParaRPr lang="en-US" b="1" dirty="0" smtClean="0"/>
          </a:p>
          <a:p>
            <a:pPr marL="0" indent="0" algn="just">
              <a:buNone/>
            </a:pPr>
            <a:r>
              <a:rPr lang="en-US" dirty="0" smtClean="0"/>
              <a:t>Subleasing means the tenant remains financially responsible.</a:t>
            </a:r>
          </a:p>
          <a:p>
            <a:pPr marL="0" indent="0" algn="ctr">
              <a:buNone/>
            </a:pPr>
            <a:r>
              <a:rPr lang="en-US" b="1" dirty="0" smtClean="0"/>
              <a:t>Sample Language</a:t>
            </a:r>
            <a:endParaRPr lang="en-US" b="1" dirty="0"/>
          </a:p>
          <a:p>
            <a:pPr marL="0" lvl="0" indent="0" algn="just">
              <a:buNone/>
            </a:pPr>
            <a:r>
              <a:rPr lang="en-US" b="1" dirty="0" smtClean="0"/>
              <a:t>Prohibition. </a:t>
            </a:r>
            <a:r>
              <a:rPr lang="en-US" dirty="0" smtClean="0"/>
              <a:t>Tenants(s) </a:t>
            </a:r>
            <a:r>
              <a:rPr lang="en-US" dirty="0"/>
              <a:t>shall have neither the right nor the power to sublease their </a:t>
            </a:r>
            <a:r>
              <a:rPr lang="en-US" dirty="0" smtClean="0"/>
              <a:t>premises.</a:t>
            </a:r>
          </a:p>
          <a:p>
            <a:pPr marL="0" lvl="0" indent="0" algn="just">
              <a:buNone/>
            </a:pPr>
            <a:r>
              <a:rPr lang="en-US" b="1" dirty="0" smtClean="0"/>
              <a:t>Conditional Prohibition.  </a:t>
            </a:r>
            <a:r>
              <a:rPr lang="en-US" dirty="0" smtClean="0"/>
              <a:t>Sample language, with the following phrase added at the end:  “.., </a:t>
            </a:r>
            <a:r>
              <a:rPr lang="en-US" i="1" dirty="0" smtClean="0"/>
              <a:t>except with written application and approval of the Owner.</a:t>
            </a:r>
            <a:r>
              <a:rPr lang="en-US" dirty="0" smtClean="0"/>
              <a:t> 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18198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Custom 12">
      <a:dk1>
        <a:sysClr val="windowText" lastClr="000000"/>
      </a:dk1>
      <a:lt1>
        <a:sysClr val="window" lastClr="FFFFFF"/>
      </a:lt1>
      <a:dk2>
        <a:srgbClr val="22422A"/>
      </a:dk2>
      <a:lt2>
        <a:srgbClr val="B0DFA0"/>
      </a:lt2>
      <a:accent1>
        <a:srgbClr val="32643E"/>
      </a:accent1>
      <a:accent2>
        <a:srgbClr val="366C43"/>
      </a:accent2>
      <a:accent3>
        <a:srgbClr val="54A838"/>
      </a:accent3>
      <a:accent4>
        <a:srgbClr val="CAE9C0"/>
      </a:accent4>
      <a:accent5>
        <a:srgbClr val="7CCA62"/>
      </a:accent5>
      <a:accent6>
        <a:srgbClr val="A5C249"/>
      </a:accent6>
      <a:hlink>
        <a:srgbClr val="387025"/>
      </a:hlink>
      <a:folHlink>
        <a:srgbClr val="32643E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1577</TotalTime>
  <Words>1592</Words>
  <Application>Microsoft Office PowerPoint</Application>
  <PresentationFormat>On-screen Show (4:3)</PresentationFormat>
  <Paragraphs>186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Constantia</vt:lpstr>
      <vt:lpstr>Times New Roman</vt:lpstr>
      <vt:lpstr>Wingdings</vt:lpstr>
      <vt:lpstr>Wingdings 2</vt:lpstr>
      <vt:lpstr>Flow</vt:lpstr>
      <vt:lpstr>PLAN YOUR LEASE AHEAD TO  AVOID PROBLEMS LATER </vt:lpstr>
      <vt:lpstr>Property Leased</vt:lpstr>
      <vt:lpstr>Parties to the Lease</vt:lpstr>
      <vt:lpstr>Monthly Rent &amp; Late Fees</vt:lpstr>
      <vt:lpstr>Rental Terms</vt:lpstr>
      <vt:lpstr>Utility Charges</vt:lpstr>
      <vt:lpstr>Conditions Affecting Habitability</vt:lpstr>
      <vt:lpstr>Timelines and Promises to Repair, Clean, or Improve Property</vt:lpstr>
      <vt:lpstr>Rules for Subleasing/Assignment</vt:lpstr>
      <vt:lpstr>Subleasing Continued</vt:lpstr>
      <vt:lpstr>Subleasing Continued</vt:lpstr>
      <vt:lpstr>Assignment</vt:lpstr>
      <vt:lpstr>Covenant of Quiet Use and Enjoyment</vt:lpstr>
      <vt:lpstr>Non-standard Provisions</vt:lpstr>
      <vt:lpstr>Tenant  “Check in &amp; out of Premises”</vt:lpstr>
      <vt:lpstr>Options to Renew,  Extend, Expand, or Terminate</vt:lpstr>
      <vt:lpstr>Pets and Pet Agreements</vt:lpstr>
      <vt:lpstr>Other Issues, Comments &amp; Questions</vt:lpstr>
      <vt:lpstr>IV.  LANDLORD AND TENANT OBLIGATIONS</vt:lpstr>
      <vt:lpstr>Landlord</vt:lpstr>
      <vt:lpstr>Landlord</vt:lpstr>
      <vt:lpstr>Landlord Other Issues</vt:lpstr>
      <vt:lpstr>Tenant </vt:lpstr>
      <vt:lpstr>Holdover Tenant</vt:lpstr>
      <vt:lpstr>Tenant Abandons Premises</vt:lpstr>
      <vt:lpstr>Other Obligations</vt:lpstr>
      <vt:lpstr>Comments &amp; Questions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Ariel Bedell</dc:creator>
  <cp:lastModifiedBy>Danielle Perkins</cp:lastModifiedBy>
  <cp:revision>151</cp:revision>
  <cp:lastPrinted>2015-12-28T19:17:03Z</cp:lastPrinted>
  <dcterms:created xsi:type="dcterms:W3CDTF">2009-05-01T17:15:02Z</dcterms:created>
  <dcterms:modified xsi:type="dcterms:W3CDTF">2015-12-28T19:17:17Z</dcterms:modified>
</cp:coreProperties>
</file>